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31" r:id="rId2"/>
    <p:sldId id="4144" r:id="rId3"/>
    <p:sldId id="4171" r:id="rId4"/>
    <p:sldId id="4172" r:id="rId5"/>
    <p:sldId id="4136" r:id="rId6"/>
    <p:sldId id="4170" r:id="rId7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</p:embeddedFont>
    <p:embeddedFont>
      <p:font typeface="Lato Black" panose="020F0502020204030203" pitchFamily="34" charset="0"/>
      <p:bold r:id="rId12"/>
      <p:boldItalic r:id="rId13"/>
    </p:embeddedFont>
    <p:embeddedFont>
      <p:font typeface="Montserrat Medium" panose="00000600000000000000" pitchFamily="2" charset="0"/>
      <p:regular r:id="rId14"/>
      <p:italic r:id="rId15"/>
    </p:embeddedFont>
    <p:embeddedFont>
      <p:font typeface="Red Hat Display" panose="020B060402020202020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555"/>
    <a:srgbClr val="FBF389"/>
    <a:srgbClr val="FFFFFF"/>
    <a:srgbClr val="156361"/>
    <a:srgbClr val="00DC4A"/>
    <a:srgbClr val="FDF9C7"/>
    <a:srgbClr val="22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CAFD7-16F6-41AD-85CF-DEF0EF57CDCA}" v="11" dt="2024-06-23T18:40:5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AC31E31-7A3F-69BA-8997-22AF925812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64E86F-29EE-321E-C9B9-8367C15CD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6306-FEB4-4709-9CE2-9BAAB083475E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2FDF8D-4EEE-B634-83F0-141F3E49D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58587C-C9D0-7E76-851A-AF67F1B41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47F2-ACCB-485E-BDF2-FF32724D38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0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B720-363B-48DD-BDCB-0D6A16CE7E1D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BA05-B03D-4040-95A3-CED627C80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36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Imagens </a:t>
            </a:r>
            <a:r>
              <a:rPr lang="pt-BR" dirty="0" err="1"/>
              <a:t>Pexels</a:t>
            </a:r>
            <a:r>
              <a:rPr lang="pt-BR" dirty="0"/>
              <a:t>, </a:t>
            </a:r>
            <a:r>
              <a:rPr lang="pt-BR" dirty="0" err="1"/>
              <a:t>Unsplash</a:t>
            </a:r>
            <a:r>
              <a:rPr lang="pt-BR" dirty="0"/>
              <a:t> e </a:t>
            </a:r>
            <a:r>
              <a:rPr lang="pt-BR" dirty="0" err="1"/>
              <a:t>Freepik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FB490-9525-494A-8A36-F9337309904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8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26FDA-4049-3909-A2E4-EFB066DF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986048-BA21-EDC3-D235-40878346D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E6580-4C2A-D705-2740-0EF94354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D05113-EFC2-DC76-7AE2-30EDB413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C1BB1-6089-9925-ADEA-7B413D2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54E26-8FDB-6E7A-5084-581AFBE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AA5B0E-DA96-5633-4716-F927ECC2D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6C0852-55F1-0462-AFE5-6EE9CABD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C42555-6C2D-368A-7874-84EABB68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7871DF-E400-5A55-000E-C5E74D92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8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2C8DD5-B34F-002D-1176-7DE2F7176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60AF88-620F-8E1F-9EBF-FAD7E2607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98659-D361-8CCC-3F13-C720CB4A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5F4A21-BAC1-5580-9B0C-233EB65F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F76001-C715-5FD0-FFF2-41CD05F5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6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FDE23-5395-69F8-894C-4E11F94A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7B389-C932-74F5-F45E-638B90E4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85FF0A-7BBE-2290-579A-23AB3D6F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3B30BD-1776-8705-9AA0-5627A0A0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5165B-A19C-63FD-6594-F5C216C4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7798-7EF5-84B7-164B-B4E73000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5EECCB-612C-CBBC-BE32-18A0BF22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550A0A-A5C8-3AB8-FB4D-9CB4EF85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F5BDA-BE49-E2BC-440C-9C0192F2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6D1E28-2428-65F6-1319-B99F62FE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472FE-C68A-4D90-F358-C799187B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A17798-2C7E-8B2E-6DA8-8A7C0826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805154-5D2D-93F7-0855-C8D8670C9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DAC68F-22CF-7936-5CCA-4674F280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15EC04-7E88-D9E4-474B-F0666D92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A31D32-8EB8-E632-4744-F57196A4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C649B-E6C3-ABB2-77E1-B2CC966D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A8AC49-76ED-067B-4E0D-4CDCC15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E45E14-1425-88BF-545A-B00643E31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FE8CD0-D049-E791-96AD-E6F0B5D8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6F61E7-FA60-D8EA-8224-222679B94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07CFF3-5E85-68F9-7DBF-12827F90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40DBC5-9181-D907-B230-4FC7DAFC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B7953-9A4C-3AD8-C299-D95A84D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4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372AC-E01D-BD6D-69D8-87177F94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20FB15-7DC2-2195-0F63-D7B52207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850272-90D2-B3BB-60F5-B557124E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E8A991-BB7A-7085-1957-3677AE79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769C7B-4F36-7876-D089-E5435322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B4520C-1DA4-BB72-2B62-B09D61E8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A4FF5B-1187-26C4-E576-EBD1374C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D6D89-AF40-70EC-8077-F9BCAB4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A9D90-200C-A447-AE1E-F83BCDF62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CFA364-ECD9-8B43-2318-9E0BF180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4E7669-AFCE-6E1E-85DA-1EC74A2E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9E0A0A-B277-36EB-7D7F-B61941F2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B790CA-4E49-78F2-40EA-F86111D3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0809F-66BE-8C93-AC69-DD579E22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BB69F2-7417-8A3A-7F1F-C9D5D49DA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C8DF20-1722-A24C-5F6F-A5B9ECEE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9B98B0-3A27-E1A7-BE44-6817295B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A9BAFA-5109-E025-A39F-C823B38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F089DB-A52C-F78C-0A7C-D1FB9ABF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5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397291-925C-68CA-8E66-9F3B435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43961C-935D-0A29-2292-372EAB53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2B8AD-03BF-4464-DF65-DF2844177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04B84-6211-4D8D-A2E4-B1D0DFF1D31B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F53C3-933F-A13A-F9AA-6C792D15D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7F3CCB-58F2-8166-0BF8-E7C13B996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1351C-78F0-4B57-A692-2306688B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2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85C2281-03AA-7716-A24B-A472B759EA7F}"/>
              </a:ext>
            </a:extLst>
          </p:cNvPr>
          <p:cNvSpPr/>
          <p:nvPr/>
        </p:nvSpPr>
        <p:spPr>
          <a:xfrm>
            <a:off x="0" y="0"/>
            <a:ext cx="12238600" cy="6858000"/>
          </a:xfrm>
          <a:prstGeom prst="rect">
            <a:avLst/>
          </a:prstGeom>
          <a:solidFill>
            <a:srgbClr val="125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AD1691-BF22-B761-4EAD-65CD19B96F03}"/>
              </a:ext>
            </a:extLst>
          </p:cNvPr>
          <p:cNvSpPr txBox="1"/>
          <p:nvPr/>
        </p:nvSpPr>
        <p:spPr>
          <a:xfrm>
            <a:off x="46600" y="3994"/>
            <a:ext cx="403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600">
                <a:solidFill>
                  <a:schemeClr val="bg1"/>
                </a:solidFill>
                <a:latin typeface="Poppins" panose="00000800000000000000" pitchFamily="50" charset="0"/>
                <a:cs typeface="Poppins" panose="00000800000000000000" pitchFamily="50" charset="0"/>
              </a:defRPr>
            </a:lvl1pPr>
          </a:lstStyle>
          <a:p>
            <a:r>
              <a:rPr lang="pt-BR" sz="4000" b="1" dirty="0">
                <a:solidFill>
                  <a:srgbClr val="FBF389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49767B-F97B-DD2E-E78F-378AC380CBE7}"/>
              </a:ext>
            </a:extLst>
          </p:cNvPr>
          <p:cNvSpPr txBox="1"/>
          <p:nvPr/>
        </p:nvSpPr>
        <p:spPr>
          <a:xfrm>
            <a:off x="1022730" y="1423759"/>
            <a:ext cx="487236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1200"/>
              </a:spcAft>
              <a:defRPr sz="16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pt-BR" dirty="0"/>
              <a:t>Fiagro é um fundo de investimento criado pela CVM em 2021, para financiar o agronegócio.</a:t>
            </a:r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705F6448-DCD6-F9CB-0AE4-CC9A4FA22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44299" r="3437" b="42220"/>
          <a:stretch/>
        </p:blipFill>
        <p:spPr>
          <a:xfrm rot="16200000" flipH="1" flipV="1">
            <a:off x="3139595" y="3107429"/>
            <a:ext cx="6858000" cy="643142"/>
          </a:xfrm>
          <a:prstGeom prst="rect">
            <a:avLst/>
          </a:prstGeom>
        </p:spPr>
      </p:pic>
      <p:pic>
        <p:nvPicPr>
          <p:cNvPr id="3" name="Imagem 2" descr="Uma imagem contendo pessoa, pequeno, olhando, segurando&#10;&#10;Descrição gerada automaticamente">
            <a:extLst>
              <a:ext uri="{FF2B5EF4-FFF2-40B4-BE49-F238E27FC236}">
                <a16:creationId xmlns:a16="http://schemas.microsoft.com/office/drawing/2014/main" id="{9B637969-0B49-35B1-B125-081A42C84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r="29532"/>
          <a:stretch/>
        </p:blipFill>
        <p:spPr>
          <a:xfrm flipH="1">
            <a:off x="6790135" y="0"/>
            <a:ext cx="542925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BA9062-2B08-9B4E-5E71-D768595BE252}"/>
              </a:ext>
            </a:extLst>
          </p:cNvPr>
          <p:cNvSpPr txBox="1"/>
          <p:nvPr/>
        </p:nvSpPr>
        <p:spPr>
          <a:xfrm>
            <a:off x="1382114" y="4675284"/>
            <a:ext cx="409760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>
              <a:spcAft>
                <a:spcPts val="1200"/>
              </a:spcAft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600" b="1" u="sng" dirty="0"/>
              <a:t>Produtor</a:t>
            </a:r>
            <a:r>
              <a:rPr lang="pt-BR" dirty="0"/>
              <a:t>: simplicidade, celeridade, tempestividade e taxa de juros competitiva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A211879-2A82-2315-D6BD-8A745271FA5D}"/>
              </a:ext>
            </a:extLst>
          </p:cNvPr>
          <p:cNvCxnSpPr>
            <a:cxnSpLocks/>
          </p:cNvCxnSpPr>
          <p:nvPr/>
        </p:nvCxnSpPr>
        <p:spPr>
          <a:xfrm>
            <a:off x="1375813" y="4506920"/>
            <a:ext cx="0" cy="1565581"/>
          </a:xfrm>
          <a:prstGeom prst="line">
            <a:avLst/>
          </a:prstGeom>
          <a:ln>
            <a:solidFill>
              <a:srgbClr val="FBF38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áfico 10">
            <a:extLst>
              <a:ext uri="{FF2B5EF4-FFF2-40B4-BE49-F238E27FC236}">
                <a16:creationId xmlns:a16="http://schemas.microsoft.com/office/drawing/2014/main" id="{C2D36461-B148-7CC2-4505-7433F2078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8280"/>
          <a:stretch/>
        </p:blipFill>
        <p:spPr>
          <a:xfrm>
            <a:off x="445382" y="4917632"/>
            <a:ext cx="840473" cy="8429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4B5952A-4234-61E1-2C66-F268B002C01A}"/>
              </a:ext>
            </a:extLst>
          </p:cNvPr>
          <p:cNvSpPr txBox="1"/>
          <p:nvPr/>
        </p:nvSpPr>
        <p:spPr>
          <a:xfrm>
            <a:off x="1413787" y="4353032"/>
            <a:ext cx="258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ed Hat Display" panose="02010503040201060303" pitchFamily="50" charset="0"/>
              </a:rPr>
              <a:t>Diferenciais: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39AEC-92A6-4236-93AD-2C2A2BB7E56C}"/>
              </a:ext>
            </a:extLst>
          </p:cNvPr>
          <p:cNvSpPr txBox="1"/>
          <p:nvPr/>
        </p:nvSpPr>
        <p:spPr>
          <a:xfrm>
            <a:off x="1382114" y="5323767"/>
            <a:ext cx="4418433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>
              <a:spcAft>
                <a:spcPts val="1200"/>
              </a:spcAft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600" b="1" u="sng" dirty="0"/>
              <a:t>Investidor</a:t>
            </a:r>
            <a:r>
              <a:rPr lang="pt-BR" sz="1600" b="1" dirty="0"/>
              <a:t>: </a:t>
            </a:r>
            <a:r>
              <a:rPr lang="pt-BR" sz="1600" dirty="0"/>
              <a:t>ATEG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1600" b="1" dirty="0"/>
              <a:t> </a:t>
            </a:r>
            <a:r>
              <a:rPr lang="pt-BR" sz="1600" dirty="0"/>
              <a:t>segurança/eficiência na prospecção e acompanhamento do crédito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445188D-E7FC-45E4-A957-4F918C631EAF}"/>
              </a:ext>
            </a:extLst>
          </p:cNvPr>
          <p:cNvSpPr/>
          <p:nvPr/>
        </p:nvSpPr>
        <p:spPr>
          <a:xfrm>
            <a:off x="53016" y="686055"/>
            <a:ext cx="3476683" cy="4001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BF3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13A824-9AB7-40AB-B6FB-845AF2D4797B}"/>
              </a:ext>
            </a:extLst>
          </p:cNvPr>
          <p:cNvSpPr txBox="1"/>
          <p:nvPr/>
        </p:nvSpPr>
        <p:spPr>
          <a:xfrm>
            <a:off x="201362" y="717424"/>
            <a:ext cx="3257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os </a:t>
            </a:r>
            <a:r>
              <a:rPr lang="pt-BR" sz="2000" b="1" dirty="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produtores rurais</a:t>
            </a:r>
          </a:p>
        </p:txBody>
      </p:sp>
      <p:pic>
        <p:nvPicPr>
          <p:cNvPr id="22" name="Imagem 21" descr="Logotipo&#10;&#10;Descrição gerada automaticamente">
            <a:extLst>
              <a:ext uri="{FF2B5EF4-FFF2-40B4-BE49-F238E27FC236}">
                <a16:creationId xmlns:a16="http://schemas.microsoft.com/office/drawing/2014/main" id="{574750F8-9C02-44EA-9A79-2160143CEF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27424" r="15563" b="24039"/>
          <a:stretch/>
        </p:blipFill>
        <p:spPr>
          <a:xfrm>
            <a:off x="4020083" y="68297"/>
            <a:ext cx="2594088" cy="1319134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484F3DE-FE51-47AA-813F-265E85CF4876}"/>
              </a:ext>
            </a:extLst>
          </p:cNvPr>
          <p:cNvSpPr/>
          <p:nvPr/>
        </p:nvSpPr>
        <p:spPr>
          <a:xfrm>
            <a:off x="1022730" y="2922784"/>
            <a:ext cx="4769487" cy="842936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A30519D-DCCD-9434-4D8E-8319F4D7CB7A}"/>
              </a:ext>
            </a:extLst>
          </p:cNvPr>
          <p:cNvSpPr txBox="1"/>
          <p:nvPr/>
        </p:nvSpPr>
        <p:spPr>
          <a:xfrm>
            <a:off x="1413787" y="3033243"/>
            <a:ext cx="426397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Aft>
                <a:spcPts val="1200"/>
              </a:spcAft>
              <a:defRPr sz="1600">
                <a:solidFill>
                  <a:schemeClr val="bg1"/>
                </a:solidFill>
                <a:latin typeface="Red Hat Display" panose="02010503040201060303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t-BR" sz="2000" dirty="0">
                <a:solidFill>
                  <a:srgbClr val="125555"/>
                </a:solidFill>
              </a:rPr>
              <a:t>Concessão de crédito ao produtor (custeio/ investimento)</a:t>
            </a:r>
          </a:p>
        </p:txBody>
      </p:sp>
    </p:spTree>
    <p:extLst>
      <p:ext uri="{BB962C8B-B14F-4D97-AF65-F5344CB8AC3E}">
        <p14:creationId xmlns:p14="http://schemas.microsoft.com/office/powerpoint/2010/main" val="1491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mpo verde com sol ao fundo&#10;&#10;Descrição gerada automaticamente">
            <a:extLst>
              <a:ext uri="{FF2B5EF4-FFF2-40B4-BE49-F238E27FC236}">
                <a16:creationId xmlns:a16="http://schemas.microsoft.com/office/drawing/2014/main" id="{AE1797DD-C30D-243A-70F3-F1C3D10B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2EFBA0-1C13-A71A-59A6-0FAC3063F4F6}"/>
              </a:ext>
            </a:extLst>
          </p:cNvPr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7000">
                <a:schemeClr val="bg1">
                  <a:lumMod val="95000"/>
                  <a:alpha val="8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MingLiU-ExtB" panose="02020500000000000000" pitchFamily="18" charset="-12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1D2C23-C371-0871-1002-39A79B732773}"/>
              </a:ext>
            </a:extLst>
          </p:cNvPr>
          <p:cNvSpPr txBox="1"/>
          <p:nvPr/>
        </p:nvSpPr>
        <p:spPr>
          <a:xfrm>
            <a:off x="1027275" y="678260"/>
            <a:ext cx="4712350" cy="712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800" b="1" dirty="0">
                <a:solidFill>
                  <a:srgbClr val="12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CNA FIAGRO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5C713C-DC1D-8773-31FA-B7A43CED2876}"/>
              </a:ext>
            </a:extLst>
          </p:cNvPr>
          <p:cNvSpPr txBox="1"/>
          <p:nvPr/>
        </p:nvSpPr>
        <p:spPr>
          <a:xfrm>
            <a:off x="1075750" y="144137"/>
            <a:ext cx="4484136" cy="712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9999"/>
                </a:solidFill>
                <a:latin typeface="Lato" panose="020F050202020403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Critérios do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44DAB5-8FDB-B407-95E2-56158030F734}"/>
              </a:ext>
            </a:extLst>
          </p:cNvPr>
          <p:cNvGrpSpPr/>
          <p:nvPr/>
        </p:nvGrpSpPr>
        <p:grpSpPr>
          <a:xfrm>
            <a:off x="1242165" y="2278865"/>
            <a:ext cx="2336376" cy="275666"/>
            <a:chOff x="314963" y="3384127"/>
            <a:chExt cx="2336376" cy="275666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F5A613F-92D3-4BAD-A684-85A8FA590696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DEE54AB-6EE8-0CDB-5FDC-01505EACFCE4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022F83-B70E-1FED-A900-E36C5E5A6640}"/>
              </a:ext>
            </a:extLst>
          </p:cNvPr>
          <p:cNvSpPr txBox="1"/>
          <p:nvPr/>
        </p:nvSpPr>
        <p:spPr>
          <a:xfrm>
            <a:off x="1196227" y="1810981"/>
            <a:ext cx="171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Estados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AC2994D-F3B7-FA7D-5FC4-71D095DDAF20}"/>
              </a:ext>
            </a:extLst>
          </p:cNvPr>
          <p:cNvGrpSpPr/>
          <p:nvPr/>
        </p:nvGrpSpPr>
        <p:grpSpPr>
          <a:xfrm>
            <a:off x="1456501" y="5024586"/>
            <a:ext cx="3579662" cy="411312"/>
            <a:chOff x="314963" y="3384127"/>
            <a:chExt cx="2336376" cy="275666"/>
          </a:xfrm>
        </p:grpSpPr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DA0D7F0-4433-B094-4ED2-DBDF33D76910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824186C9-1107-78C3-787A-75CC6EF9A2E9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350F0D-DB3F-DE6F-465B-6B0B52298D79}"/>
              </a:ext>
            </a:extLst>
          </p:cNvPr>
          <p:cNvSpPr txBox="1"/>
          <p:nvPr/>
        </p:nvSpPr>
        <p:spPr>
          <a:xfrm>
            <a:off x="1370314" y="4586704"/>
            <a:ext cx="2395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Público alvo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2AF20C-7811-3186-23D9-051389AA2226}"/>
              </a:ext>
            </a:extLst>
          </p:cNvPr>
          <p:cNvSpPr txBox="1"/>
          <p:nvPr/>
        </p:nvSpPr>
        <p:spPr>
          <a:xfrm>
            <a:off x="1141925" y="5165719"/>
            <a:ext cx="374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Produtores rurais de pequeno e médio porte, atendidos pelo Programa de Assistência Técnica e Gerencial (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ATeG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) do Senar por no mínimo 3 meses e com cadastro ativo.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23D127A-68C8-2053-D038-FEEF57252717}"/>
              </a:ext>
            </a:extLst>
          </p:cNvPr>
          <p:cNvGrpSpPr/>
          <p:nvPr/>
        </p:nvGrpSpPr>
        <p:grpSpPr>
          <a:xfrm flipH="1">
            <a:off x="7310683" y="1829802"/>
            <a:ext cx="3822128" cy="315593"/>
            <a:chOff x="314963" y="3384127"/>
            <a:chExt cx="2336376" cy="275666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93F174A7-99A0-88A2-CFDF-0C3D18F94885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76A52F4-F429-0AC5-2ACD-1019142916DE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5E1E60-5CDB-7AF3-273D-7C2CB091178B}"/>
              </a:ext>
            </a:extLst>
          </p:cNvPr>
          <p:cNvSpPr txBox="1"/>
          <p:nvPr/>
        </p:nvSpPr>
        <p:spPr>
          <a:xfrm>
            <a:off x="8300741" y="1890663"/>
            <a:ext cx="3387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Fruticultura: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 uva, abacaxi, banana, cacau, limão, laranja, manga, morango, melancia, maçã e maracujá; 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Bovinocultura de leite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Bovinocultura de corte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Agricultura Anual: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Soja, milho, mandiocultura, feijão e trigo.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Cafeicultura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Piscicultura*;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Apicultura*;</a:t>
            </a:r>
          </a:p>
          <a:p>
            <a:r>
              <a:rPr lang="pt-BR" sz="1600" b="1" dirty="0" err="1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Ovinocaprinocultura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rPr>
              <a:t>*.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CF16FC7-E77D-D2FA-EB35-5BBA7D7F47AD}"/>
              </a:ext>
            </a:extLst>
          </p:cNvPr>
          <p:cNvSpPr txBox="1"/>
          <p:nvPr/>
        </p:nvSpPr>
        <p:spPr>
          <a:xfrm>
            <a:off x="8197146" y="1349316"/>
            <a:ext cx="2852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Cadeias produtivas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1A995BD-DC57-B045-0C78-7335719626F4}"/>
              </a:ext>
            </a:extLst>
          </p:cNvPr>
          <p:cNvGrpSpPr/>
          <p:nvPr/>
        </p:nvGrpSpPr>
        <p:grpSpPr>
          <a:xfrm flipH="1">
            <a:off x="6943482" y="5597115"/>
            <a:ext cx="3677294" cy="369328"/>
            <a:chOff x="314963" y="3384127"/>
            <a:chExt cx="2336376" cy="275666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9962B88-1BE3-68B7-3EC4-478622BBD5A9}"/>
                </a:ext>
              </a:extLst>
            </p:cNvPr>
            <p:cNvCxnSpPr/>
            <p:nvPr/>
          </p:nvCxnSpPr>
          <p:spPr>
            <a:xfrm flipH="1" flipV="1">
              <a:off x="2242398" y="3384127"/>
              <a:ext cx="408941" cy="275666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0ECF000-DC39-E2E7-AB90-A3D6AFD55515}"/>
                </a:ext>
              </a:extLst>
            </p:cNvPr>
            <p:cNvCxnSpPr/>
            <p:nvPr/>
          </p:nvCxnSpPr>
          <p:spPr>
            <a:xfrm flipH="1">
              <a:off x="314963" y="3386667"/>
              <a:ext cx="1937170" cy="0"/>
            </a:xfrm>
            <a:prstGeom prst="line">
              <a:avLst/>
            </a:prstGeom>
            <a:ln w="28575">
              <a:solidFill>
                <a:srgbClr val="37D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42C8BE7-8A4A-53DF-AF92-EC0D8917690F}"/>
              </a:ext>
            </a:extLst>
          </p:cNvPr>
          <p:cNvSpPr txBox="1"/>
          <p:nvPr/>
        </p:nvSpPr>
        <p:spPr>
          <a:xfrm>
            <a:off x="7832397" y="5680523"/>
            <a:ext cx="362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Taxa: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 15% ao ano;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Prazo: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até 12 meses.</a:t>
            </a: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Valores: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De R$ 30 mil a R$ 300 mil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388174-EED5-672A-C8E2-EBE448E8A4C9}"/>
              </a:ext>
            </a:extLst>
          </p:cNvPr>
          <p:cNvSpPr txBox="1"/>
          <p:nvPr/>
        </p:nvSpPr>
        <p:spPr>
          <a:xfrm>
            <a:off x="7321994" y="5147779"/>
            <a:ext cx="4298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Lato Black" panose="020F0A02020204030203" pitchFamily="34" charset="0"/>
                <a:ea typeface="MingLiU-ExtB" panose="02020500000000000000" pitchFamily="18" charset="-120"/>
                <a:cs typeface="Montaser Arabic Extra-Light" panose="020B0604020202020204" charset="-78"/>
              </a:rPr>
              <a:t>Condições de financiamento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BADBE6D-881A-CA24-A0BF-1788C1D33F28}"/>
              </a:ext>
            </a:extLst>
          </p:cNvPr>
          <p:cNvSpPr txBox="1"/>
          <p:nvPr/>
        </p:nvSpPr>
        <p:spPr>
          <a:xfrm>
            <a:off x="329801" y="6417442"/>
            <a:ext cx="2988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/>
                </a:solidFill>
                <a:latin typeface="Red Hat Display" panose="02010503040201060303" pitchFamily="50" charset="0"/>
                <a:ea typeface="MingLiU-ExtB" panose="02020500000000000000" pitchFamily="18" charset="-120"/>
                <a:cs typeface="Muli Semi-Bold" panose="020B0604020202020204" charset="0"/>
              </a:defRPr>
            </a:lvl1pPr>
          </a:lstStyle>
          <a:p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cs typeface="Muli" panose="020B0604020202020204" charset="0"/>
              </a:rPr>
              <a:t>*Em breve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E585D98-F04E-4DC6-B1B5-F89B683E5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1" y="1341089"/>
            <a:ext cx="5031894" cy="4625354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09B7C7-1D15-4C4C-B3B2-6679739C02BE}"/>
              </a:ext>
            </a:extLst>
          </p:cNvPr>
          <p:cNvSpPr txBox="1"/>
          <p:nvPr/>
        </p:nvSpPr>
        <p:spPr>
          <a:xfrm>
            <a:off x="98584" y="2591874"/>
            <a:ext cx="2195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Alagoas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Bahia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Distrito Federal 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Espírito Santo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Goiás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Minas Gerais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MingLiU-ExtB" panose="02020500000000000000" pitchFamily="18" charset="-120"/>
              </a:rPr>
              <a:t>Mato Grosso do Sul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1BA770B-7A3D-461E-AD25-040F937F4229}"/>
              </a:ext>
            </a:extLst>
          </p:cNvPr>
          <p:cNvSpPr txBox="1"/>
          <p:nvPr/>
        </p:nvSpPr>
        <p:spPr>
          <a:xfrm>
            <a:off x="1928561" y="2591874"/>
            <a:ext cx="253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Pernambuco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de Janeiro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Grande do Norte 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Rio Grande do Sul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Rondônia</a:t>
            </a: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Tocantins</a:t>
            </a:r>
          </a:p>
        </p:txBody>
      </p:sp>
    </p:spTree>
    <p:extLst>
      <p:ext uri="{BB962C8B-B14F-4D97-AF65-F5344CB8AC3E}">
        <p14:creationId xmlns:p14="http://schemas.microsoft.com/office/powerpoint/2010/main" val="39808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B7721D-9E46-47ED-9DC8-834C4D96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1" y="0"/>
            <a:ext cx="9853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1A8459-BCA3-42DA-9EA3-83DAD447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0884189-D099-100F-20B6-BAD942BC1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91C"/>
              </a:gs>
              <a:gs pos="100000">
                <a:srgbClr val="12555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33AF94D-FACD-850F-8119-DF8F41358FBD}"/>
              </a:ext>
            </a:extLst>
          </p:cNvPr>
          <p:cNvGrpSpPr/>
          <p:nvPr/>
        </p:nvGrpSpPr>
        <p:grpSpPr>
          <a:xfrm>
            <a:off x="1175640" y="2361758"/>
            <a:ext cx="3728997" cy="2273677"/>
            <a:chOff x="1175640" y="2551837"/>
            <a:chExt cx="3728997" cy="227367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EA1915C-7BCC-5E06-D5F5-B28DA4C7A09F}"/>
                </a:ext>
              </a:extLst>
            </p:cNvPr>
            <p:cNvSpPr txBox="1"/>
            <p:nvPr/>
          </p:nvSpPr>
          <p:spPr>
            <a:xfrm>
              <a:off x="1175640" y="2551837"/>
              <a:ext cx="33673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FBF389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CNA FIAGRO </a:t>
              </a:r>
              <a:r>
                <a:rPr lang="pt-BR" sz="3600" b="1" dirty="0">
                  <a:solidFill>
                    <a:srgbClr val="00DC4A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X</a:t>
              </a:r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 </a:t>
              </a:r>
            </a:p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MERCADO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3A2F460-C744-31C5-2275-6C4E894E4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637" y="2602723"/>
              <a:ext cx="0" cy="2032712"/>
            </a:xfrm>
            <a:prstGeom prst="line">
              <a:avLst/>
            </a:prstGeom>
            <a:ln>
              <a:solidFill>
                <a:srgbClr val="FBF38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9E3BAD2-34CB-2B9D-B1D4-D5A467C48433}"/>
                </a:ext>
              </a:extLst>
            </p:cNvPr>
            <p:cNvSpPr txBox="1"/>
            <p:nvPr/>
          </p:nvSpPr>
          <p:spPr>
            <a:xfrm>
              <a:off x="1665501" y="4306163"/>
              <a:ext cx="2387608" cy="519351"/>
            </a:xfrm>
            <a:prstGeom prst="roundRect">
              <a:avLst>
                <a:gd name="adj" fmla="val 50000"/>
              </a:avLst>
            </a:prstGeom>
            <a:solidFill>
              <a:srgbClr val="00DC4A"/>
            </a:solidFill>
            <a:ln>
              <a:solidFill>
                <a:srgbClr val="00DC4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Custeio da soja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2619F-C7EB-80D2-7027-24F0B08A7025}"/>
              </a:ext>
            </a:extLst>
          </p:cNvPr>
          <p:cNvSpPr txBox="1"/>
          <p:nvPr/>
        </p:nvSpPr>
        <p:spPr>
          <a:xfrm>
            <a:off x="5405370" y="254458"/>
            <a:ext cx="2387608" cy="519351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0EC49-D273-E957-9C4A-34E89F0C443A}"/>
              </a:ext>
            </a:extLst>
          </p:cNvPr>
          <p:cNvSpPr txBox="1"/>
          <p:nvPr/>
        </p:nvSpPr>
        <p:spPr>
          <a:xfrm>
            <a:off x="5405370" y="2647829"/>
            <a:ext cx="3972108" cy="519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MERCADO SUBVENCIONADO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B2BB638-28D4-38A3-0B16-2D1100732AAF}"/>
              </a:ext>
            </a:extLst>
          </p:cNvPr>
          <p:cNvSpPr txBox="1"/>
          <p:nvPr/>
        </p:nvSpPr>
        <p:spPr>
          <a:xfrm>
            <a:off x="5405370" y="878690"/>
            <a:ext cx="38131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 meses</a:t>
            </a: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 </a:t>
            </a:r>
            <a:r>
              <a:rPr lang="pt-BR" sz="1600" dirty="0" err="1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R$ 100.000,00</a:t>
            </a:r>
          </a:p>
          <a:p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R$ 115.000,00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BD9DDD5-89AC-3D64-2811-453E2AFB5E1F}"/>
              </a:ext>
            </a:extLst>
          </p:cNvPr>
          <p:cNvSpPr txBox="1"/>
          <p:nvPr/>
        </p:nvSpPr>
        <p:spPr>
          <a:xfrm>
            <a:off x="5405370" y="3289517"/>
            <a:ext cx="58287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6,0 % </a:t>
            </a:r>
            <a:r>
              <a:rPr lang="pt-BR" b="0" dirty="0" err="1">
                <a:solidFill>
                  <a:schemeClr val="bg1"/>
                </a:solidFill>
              </a:rPr>
              <a:t>a.a</a:t>
            </a:r>
            <a:endParaRPr lang="pt-BR" b="0" dirty="0">
              <a:solidFill>
                <a:schemeClr val="bg1"/>
              </a:solidFill>
            </a:endParaRPr>
          </a:p>
          <a:p>
            <a:r>
              <a:rPr lang="pt-BR" dirty="0"/>
              <a:t>Valor: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Projeto: </a:t>
            </a:r>
            <a:r>
              <a:rPr lang="pt-BR" b="0" dirty="0">
                <a:solidFill>
                  <a:schemeClr val="bg1"/>
                </a:solidFill>
              </a:rPr>
              <a:t>2% do valor financiado</a:t>
            </a:r>
          </a:p>
          <a:p>
            <a:r>
              <a:rPr lang="pt-BR" dirty="0"/>
              <a:t>Registro Cartório: </a:t>
            </a:r>
            <a:r>
              <a:rPr lang="pt-BR" b="0" dirty="0">
                <a:solidFill>
                  <a:schemeClr val="bg1"/>
                </a:solidFill>
              </a:rPr>
              <a:t>2.100,00 = 1,76%*</a:t>
            </a:r>
          </a:p>
          <a:p>
            <a:r>
              <a:rPr lang="pt-BR" dirty="0"/>
              <a:t>IOF: </a:t>
            </a:r>
            <a:r>
              <a:rPr lang="pt-BR" b="0" dirty="0">
                <a:solidFill>
                  <a:schemeClr val="bg1"/>
                </a:solidFill>
              </a:rPr>
              <a:t>0,38%</a:t>
            </a:r>
          </a:p>
          <a:p>
            <a:r>
              <a:rPr lang="pt-BR" dirty="0"/>
              <a:t>Seguro de Vida: </a:t>
            </a:r>
            <a:r>
              <a:rPr lang="pt-BR" b="0" dirty="0">
                <a:solidFill>
                  <a:schemeClr val="bg1"/>
                </a:solidFill>
              </a:rPr>
              <a:t>1.000 **</a:t>
            </a:r>
          </a:p>
          <a:p>
            <a:r>
              <a:rPr lang="pt-BR" dirty="0" err="1"/>
              <a:t>Proagro</a:t>
            </a:r>
            <a:r>
              <a:rPr lang="pt-BR" dirty="0"/>
              <a:t>/Seguro: </a:t>
            </a:r>
            <a:r>
              <a:rPr lang="pt-BR" b="0" dirty="0">
                <a:solidFill>
                  <a:schemeClr val="bg1"/>
                </a:solidFill>
              </a:rPr>
              <a:t>7,9% do total***</a:t>
            </a:r>
          </a:p>
          <a:p>
            <a:r>
              <a:rPr lang="pt-BR" dirty="0"/>
              <a:t>Título de capitalização: </a:t>
            </a:r>
            <a:r>
              <a:rPr lang="pt-BR" b="0" dirty="0">
                <a:solidFill>
                  <a:schemeClr val="bg1"/>
                </a:solidFill>
              </a:rPr>
              <a:t>2% do valor financiado (1 ano)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20,04%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120.040,00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1E37DC2-C73B-8F72-6A7F-7831F77C8665}"/>
              </a:ext>
            </a:extLst>
          </p:cNvPr>
          <p:cNvSpPr/>
          <p:nvPr/>
        </p:nvSpPr>
        <p:spPr>
          <a:xfrm>
            <a:off x="1" y="6401628"/>
            <a:ext cx="121919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79388">
              <a:spcBef>
                <a:spcPts val="500"/>
              </a:spcBef>
            </a:pP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Fonte: Taxa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050" spc="4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pt-PT" sz="1050" spc="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pt-PT" sz="1050" spc="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Plano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Safra</a:t>
            </a:r>
            <a:r>
              <a:rPr lang="pt-PT" sz="1050" spc="-28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24 / 25 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pt-PT" sz="1050" spc="-4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contam</a:t>
            </a:r>
            <a:r>
              <a:rPr lang="pt-PT" sz="1050" spc="-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pt-PT" sz="1050" spc="-5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subsídio</a:t>
            </a:r>
            <a:r>
              <a:rPr lang="pt-PT" sz="1050" spc="-4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taxa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pt-PT" sz="1050" spc="-3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juros. *Registro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pt-PT" sz="1050" spc="-1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cartório de Cédula de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Crédito</a:t>
            </a:r>
            <a:r>
              <a:rPr lang="pt-PT" sz="1050" spc="-1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Rural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pt-PT" sz="1050" spc="-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RR. **Exigido</a:t>
            </a:r>
            <a:r>
              <a:rPr lang="pt-PT" sz="1050" spc="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Instituições</a:t>
            </a:r>
            <a:r>
              <a:rPr lang="pt-PT" sz="1050" spc="3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Financeiras. ***</a:t>
            </a:r>
            <a:r>
              <a:rPr lang="pt-PT" sz="1050" spc="-8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sz="1050" spc="-7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050" spc="-7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1050" spc="-2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ções</a:t>
            </a:r>
            <a:r>
              <a:rPr lang="pt-PT" sz="1050" spc="-8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Finan</a:t>
            </a:r>
            <a:r>
              <a:rPr lang="pt-PT" sz="1050" spc="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1050" spc="-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050" spc="1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sz="1050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pt-PT" sz="1050" spc="-5" dirty="0">
                <a:solidFill>
                  <a:schemeClr val="bg1"/>
                </a:solidFill>
                <a:latin typeface="Red Hat Display" panose="020105030402010603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as.</a:t>
            </a:r>
            <a:endParaRPr lang="pt-BR" sz="1050" dirty="0">
              <a:solidFill>
                <a:schemeClr val="bg1"/>
              </a:solidFill>
              <a:latin typeface="Red Hat Display" panose="020105030402010603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0884189-D099-100F-20B6-BAD942BC1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91C"/>
              </a:gs>
              <a:gs pos="100000">
                <a:srgbClr val="12555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33AF94D-FACD-850F-8119-DF8F41358FBD}"/>
              </a:ext>
            </a:extLst>
          </p:cNvPr>
          <p:cNvGrpSpPr/>
          <p:nvPr/>
        </p:nvGrpSpPr>
        <p:grpSpPr>
          <a:xfrm>
            <a:off x="1175640" y="2361758"/>
            <a:ext cx="3728997" cy="2308324"/>
            <a:chOff x="1175640" y="2551837"/>
            <a:chExt cx="3728997" cy="2308324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EA1915C-7BCC-5E06-D5F5-B28DA4C7A09F}"/>
                </a:ext>
              </a:extLst>
            </p:cNvPr>
            <p:cNvSpPr txBox="1"/>
            <p:nvPr/>
          </p:nvSpPr>
          <p:spPr>
            <a:xfrm>
              <a:off x="1175640" y="2551837"/>
              <a:ext cx="33673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FBF389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CNA FIAGRO </a:t>
              </a:r>
              <a:r>
                <a:rPr lang="pt-BR" sz="3600" b="1" dirty="0">
                  <a:solidFill>
                    <a:srgbClr val="00DC4A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X</a:t>
              </a:r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 </a:t>
              </a:r>
            </a:p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Montserrat Medium" panose="00000600000000000000" pitchFamily="2" charset="0"/>
                  <a:cs typeface="Poppins" panose="00000800000000000000" pitchFamily="50" charset="0"/>
                </a:rPr>
                <a:t>CRÉDITO NA REVENDA</a:t>
              </a:r>
            </a:p>
          </p:txBody>
        </p: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83A2F460-C744-31C5-2275-6C4E894E4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4637" y="2602723"/>
              <a:ext cx="0" cy="2032712"/>
            </a:xfrm>
            <a:prstGeom prst="line">
              <a:avLst/>
            </a:prstGeom>
            <a:ln>
              <a:solidFill>
                <a:srgbClr val="FBF38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2619F-C7EB-80D2-7027-24F0B08A7025}"/>
              </a:ext>
            </a:extLst>
          </p:cNvPr>
          <p:cNvSpPr txBox="1"/>
          <p:nvPr/>
        </p:nvSpPr>
        <p:spPr>
          <a:xfrm>
            <a:off x="5405370" y="254458"/>
            <a:ext cx="2387608" cy="519351"/>
          </a:xfrm>
          <a:prstGeom prst="roundRect">
            <a:avLst>
              <a:gd name="adj" fmla="val 50000"/>
            </a:avLst>
          </a:prstGeom>
          <a:solidFill>
            <a:srgbClr val="FBF389"/>
          </a:solidFill>
          <a:ln>
            <a:solidFill>
              <a:srgbClr val="FBF3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CNA FIAGRO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40EC49-D273-E957-9C4A-34E89F0C443A}"/>
              </a:ext>
            </a:extLst>
          </p:cNvPr>
          <p:cNvSpPr txBox="1"/>
          <p:nvPr/>
        </p:nvSpPr>
        <p:spPr>
          <a:xfrm>
            <a:off x="5405370" y="3310303"/>
            <a:ext cx="3972108" cy="519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25555"/>
                </a:solidFill>
                <a:latin typeface="Montserrat Medium" panose="00000600000000000000" pitchFamily="2" charset="0"/>
              </a:rPr>
              <a:t>REVENDA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B2BB638-28D4-38A3-0B16-2D1100732AAF}"/>
              </a:ext>
            </a:extLst>
          </p:cNvPr>
          <p:cNvSpPr txBox="1"/>
          <p:nvPr/>
        </p:nvSpPr>
        <p:spPr>
          <a:xfrm>
            <a:off x="5405370" y="878690"/>
            <a:ext cx="38131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Prazo: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 meses</a:t>
            </a: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 </a:t>
            </a:r>
            <a:r>
              <a:rPr lang="pt-BR" sz="1600" dirty="0" err="1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R$ 100.000,00</a:t>
            </a:r>
          </a:p>
          <a:p>
            <a:endParaRPr lang="pt-BR" sz="1600" dirty="0">
              <a:solidFill>
                <a:schemeClr val="bg1"/>
              </a:solidFill>
              <a:latin typeface="Montserrat Medium" panose="00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Taxa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</a:p>
          <a:p>
            <a:r>
              <a:rPr lang="pt-BR" sz="1600" b="1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Valor final: </a:t>
            </a:r>
            <a:r>
              <a:rPr lang="pt-BR" sz="1600" dirty="0">
                <a:solidFill>
                  <a:srgbClr val="125555"/>
                </a:solidFill>
                <a:highlight>
                  <a:srgbClr val="FBF389"/>
                </a:highlight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R$ 115.000,00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BD9DDD5-89AC-3D64-2811-453E2AFB5E1F}"/>
              </a:ext>
            </a:extLst>
          </p:cNvPr>
          <p:cNvSpPr txBox="1"/>
          <p:nvPr/>
        </p:nvSpPr>
        <p:spPr>
          <a:xfrm>
            <a:off x="5405370" y="3951991"/>
            <a:ext cx="33673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2,0 % ao mês</a:t>
            </a:r>
          </a:p>
          <a:p>
            <a:r>
              <a:rPr lang="pt-BR" dirty="0"/>
              <a:t>Valor de tabela: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Custo anual: </a:t>
            </a:r>
            <a:r>
              <a:rPr lang="pt-BR" b="0" dirty="0">
                <a:solidFill>
                  <a:schemeClr val="bg1"/>
                </a:solidFill>
              </a:rPr>
              <a:t>26,8% ao ano</a:t>
            </a:r>
          </a:p>
          <a:p>
            <a:r>
              <a:rPr lang="pt-BR" dirty="0"/>
              <a:t>Desconto p/</a:t>
            </a:r>
            <a:r>
              <a:rPr lang="pt-BR" dirty="0" err="1"/>
              <a:t>pagto</a:t>
            </a:r>
            <a:r>
              <a:rPr lang="pt-BR" dirty="0"/>
              <a:t> à vista: </a:t>
            </a:r>
            <a:r>
              <a:rPr lang="pt-BR" b="0" dirty="0">
                <a:solidFill>
                  <a:schemeClr val="bg1"/>
                </a:solidFill>
              </a:rPr>
              <a:t>3%</a:t>
            </a:r>
          </a:p>
          <a:p>
            <a:r>
              <a:rPr lang="pt-BR" dirty="0"/>
              <a:t>Valor c/desconto: </a:t>
            </a:r>
            <a:r>
              <a:rPr lang="pt-BR" b="0" dirty="0">
                <a:solidFill>
                  <a:schemeClr val="bg1"/>
                </a:solidFill>
              </a:rPr>
              <a:t>R$ 97.000,00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30,75%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126.824,18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67077B-4545-4B2F-8906-B365E15C640D}"/>
              </a:ext>
            </a:extLst>
          </p:cNvPr>
          <p:cNvSpPr txBox="1"/>
          <p:nvPr/>
        </p:nvSpPr>
        <p:spPr>
          <a:xfrm>
            <a:off x="8772700" y="3950912"/>
            <a:ext cx="33673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rgbClr val="FBF389"/>
                </a:solidFill>
                <a:latin typeface="Montserrat Medium" panose="000006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Prazo: </a:t>
            </a:r>
            <a:r>
              <a:rPr lang="pt-BR" b="0" dirty="0">
                <a:solidFill>
                  <a:schemeClr val="bg1"/>
                </a:solidFill>
              </a:rPr>
              <a:t>12 meses</a:t>
            </a:r>
          </a:p>
          <a:p>
            <a:r>
              <a:rPr lang="pt-BR" dirty="0"/>
              <a:t>Taxa: </a:t>
            </a:r>
            <a:r>
              <a:rPr lang="pt-BR" b="0" dirty="0">
                <a:solidFill>
                  <a:schemeClr val="bg1"/>
                </a:solidFill>
              </a:rPr>
              <a:t>3,0 % ao mês</a:t>
            </a:r>
          </a:p>
          <a:p>
            <a:r>
              <a:rPr lang="pt-BR" dirty="0"/>
              <a:t>Valor de tabela: </a:t>
            </a:r>
            <a:r>
              <a:rPr lang="pt-BR" b="0" dirty="0">
                <a:solidFill>
                  <a:schemeClr val="bg1"/>
                </a:solidFill>
              </a:rPr>
              <a:t>R$ 100.000,00</a:t>
            </a:r>
          </a:p>
          <a:p>
            <a:r>
              <a:rPr lang="pt-BR" dirty="0"/>
              <a:t>Custo anual: </a:t>
            </a:r>
            <a:r>
              <a:rPr lang="pt-BR" b="0" dirty="0">
                <a:solidFill>
                  <a:schemeClr val="bg1"/>
                </a:solidFill>
              </a:rPr>
              <a:t>42,6% ao ano</a:t>
            </a:r>
          </a:p>
          <a:p>
            <a:r>
              <a:rPr lang="pt-BR" dirty="0"/>
              <a:t>Desconto p/</a:t>
            </a:r>
            <a:r>
              <a:rPr lang="pt-BR" dirty="0" err="1"/>
              <a:t>pagto</a:t>
            </a:r>
            <a:r>
              <a:rPr lang="pt-BR" dirty="0"/>
              <a:t> à vista: </a:t>
            </a:r>
            <a:r>
              <a:rPr lang="pt-BR" b="0" dirty="0">
                <a:solidFill>
                  <a:schemeClr val="bg1"/>
                </a:solidFill>
              </a:rPr>
              <a:t>3%</a:t>
            </a:r>
          </a:p>
          <a:p>
            <a:r>
              <a:rPr lang="pt-BR" dirty="0"/>
              <a:t>Valor c/desconto: </a:t>
            </a:r>
            <a:r>
              <a:rPr lang="pt-BR" b="0" dirty="0">
                <a:solidFill>
                  <a:schemeClr val="bg1"/>
                </a:solidFill>
              </a:rPr>
              <a:t>R$ 97.000,00</a:t>
            </a:r>
          </a:p>
          <a:p>
            <a:endParaRPr lang="pt-BR" b="0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Taxa final: 46,99%</a:t>
            </a:r>
          </a:p>
          <a:p>
            <a:r>
              <a:rPr lang="pt-BR" dirty="0">
                <a:solidFill>
                  <a:srgbClr val="125555"/>
                </a:solidFill>
                <a:highlight>
                  <a:srgbClr val="FBF389"/>
                </a:highlight>
              </a:rPr>
              <a:t>Valor final: </a:t>
            </a:r>
            <a:r>
              <a:rPr lang="pt-BR" b="0" dirty="0">
                <a:solidFill>
                  <a:srgbClr val="125555"/>
                </a:solidFill>
                <a:highlight>
                  <a:srgbClr val="FBF389"/>
                </a:highlight>
              </a:rPr>
              <a:t>R$  142.576,09</a:t>
            </a:r>
          </a:p>
        </p:txBody>
      </p:sp>
    </p:spTree>
    <p:extLst>
      <p:ext uri="{BB962C8B-B14F-4D97-AF65-F5344CB8AC3E}">
        <p14:creationId xmlns:p14="http://schemas.microsoft.com/office/powerpoint/2010/main" val="22196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512</Words>
  <Application>Microsoft Office PowerPoint</Application>
  <PresentationFormat>Widescreen</PresentationFormat>
  <Paragraphs>93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Aptos Display</vt:lpstr>
      <vt:lpstr>Red Hat Display</vt:lpstr>
      <vt:lpstr>Montserrat Medium</vt:lpstr>
      <vt:lpstr>Arial</vt:lpstr>
      <vt:lpstr>Aptos</vt:lpstr>
      <vt:lpstr>Lato Black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Liliam Fontes</dc:creator>
  <cp:lastModifiedBy>Nathalia de Lima Medeiros</cp:lastModifiedBy>
  <cp:revision>122</cp:revision>
  <dcterms:created xsi:type="dcterms:W3CDTF">2024-04-23T14:36:40Z</dcterms:created>
  <dcterms:modified xsi:type="dcterms:W3CDTF">2024-11-28T11:54:18Z</dcterms:modified>
  <cp:contentStatus/>
</cp:coreProperties>
</file>